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2C70"/>
    <a:srgbClr val="5B1F50"/>
    <a:srgbClr val="9A8F84"/>
    <a:srgbClr val="FF0000"/>
    <a:srgbClr val="993300"/>
    <a:srgbClr val="9900CC"/>
    <a:srgbClr val="CC00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1485" autoAdjust="0"/>
  </p:normalViewPr>
  <p:slideViewPr>
    <p:cSldViewPr>
      <p:cViewPr varScale="1">
        <p:scale>
          <a:sx n="105" d="100"/>
          <a:sy n="105" d="100"/>
        </p:scale>
        <p:origin x="18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3C541B-958E-4E1A-880D-9257B07AA5E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579B-8732-468B-909E-90C1E7552D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37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E8233-B417-44F5-9A45-BA2C2CEDF92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158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FD2D0-8AB5-48B0-8E3C-AED1A6D0572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774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6B7F3-ECBB-4514-BE68-1F0CFDC92C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328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61ED-1CD4-4285-ADBE-785FD306816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039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70D56-3ABF-43B6-900D-087AE711876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506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9B0A8-E742-49A6-BB86-12144DE6837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669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6B0B9-DD7F-4142-A4DF-883122CB49F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04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458D3-57D8-4513-B279-48371597A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26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8CC62-6108-4DE6-98A8-A47FA87EF0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737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833516F4-1353-4477-A311-F647EEAEE53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ylin@gate.sinica.edu.t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gister.clinicaltrials.gov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gister.clinicaltrials.gov/app/prs/template/Login.vm/ts/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clinicaltrials.gov/c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clinicaltrials.gov/c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404813"/>
            <a:ext cx="9144000" cy="1439862"/>
          </a:xfrm>
        </p:spPr>
        <p:txBody>
          <a:bodyPr/>
          <a:lstStyle/>
          <a:p>
            <a:r>
              <a:rPr lang="zh-TW" altLang="en-US" sz="4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計畫主持人</a:t>
            </a:r>
            <a:br>
              <a:rPr lang="zh-TW" altLang="en-US" sz="4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zh-TW" altLang="en-US" sz="3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Clinical Trials</a:t>
            </a:r>
            <a:r>
              <a:rPr lang="zh-TW" altLang="en-US" sz="4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登入流程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919788" y="251618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/>
              <a:t>中文姓名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16536" r="3125" b="20576"/>
          <a:stretch>
            <a:fillRect/>
          </a:stretch>
        </p:blipFill>
        <p:spPr bwMode="auto">
          <a:xfrm>
            <a:off x="322263" y="2133600"/>
            <a:ext cx="8713787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219700" y="2997200"/>
            <a:ext cx="16573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solidFill>
                  <a:srgbClr val="9900CC"/>
                </a:solidFill>
              </a:rPr>
              <a:t>( </a:t>
            </a:r>
            <a:r>
              <a:rPr lang="zh-TW" altLang="en-US">
                <a:solidFill>
                  <a:srgbClr val="9900CC"/>
                </a:solidFill>
              </a:rPr>
              <a:t>中、英文 </a:t>
            </a:r>
            <a:r>
              <a:rPr lang="en-US" altLang="zh-TW">
                <a:solidFill>
                  <a:srgbClr val="9900CC"/>
                </a:solidFill>
              </a:rPr>
              <a:t>)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95288" y="4797425"/>
            <a:ext cx="8640762" cy="1008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68313" y="4868863"/>
            <a:ext cx="83724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將以上資料填寫後傳至 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hlinkClick r:id="rId3"/>
              </a:rPr>
              <a:t>jylin@gate.sinica.edu.tw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信箱，由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IRB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確認此計畫案是否已經由本院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IRB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審查通過。登入成功後，收件者將會收到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Clinical Trials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之通知郵件，再請各計畫主持人進入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hlinkClick r:id="rId4"/>
              </a:rPr>
              <a:t>https://register.clinicaltrials.gov/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將計畫案填寫完畢即可。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8540750" cy="431800"/>
          </a:xfrm>
          <a:noFill/>
          <a:ln/>
        </p:spPr>
        <p:txBody>
          <a:bodyPr/>
          <a:lstStyle/>
          <a:p>
            <a:pPr algn="l"/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”Continue”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908050"/>
            <a:ext cx="9144000" cy="594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49275"/>
            <a:ext cx="8540750" cy="338138"/>
          </a:xfrm>
        </p:spPr>
        <p:txBody>
          <a:bodyPr/>
          <a:lstStyle/>
          <a:p>
            <a:pPr algn="l"/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”Continue”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908050"/>
            <a:ext cx="9144000" cy="594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49275"/>
            <a:ext cx="8540750" cy="339725"/>
          </a:xfrm>
        </p:spPr>
        <p:txBody>
          <a:bodyPr/>
          <a:lstStyle/>
          <a:p>
            <a:pPr algn="l"/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”Continue”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981075"/>
            <a:ext cx="9144000" cy="587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49275"/>
            <a:ext cx="8540750" cy="411163"/>
          </a:xfrm>
        </p:spPr>
        <p:txBody>
          <a:bodyPr/>
          <a:lstStyle/>
          <a:p>
            <a:pPr algn="l"/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”Continue”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981075"/>
            <a:ext cx="9144000" cy="587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49275"/>
            <a:ext cx="8540750" cy="339725"/>
          </a:xfrm>
        </p:spPr>
        <p:txBody>
          <a:bodyPr/>
          <a:lstStyle/>
          <a:p>
            <a:pPr algn="l"/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”Continue”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981075"/>
            <a:ext cx="9144000" cy="587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8540750" cy="339725"/>
          </a:xfrm>
        </p:spPr>
        <p:txBody>
          <a:bodyPr/>
          <a:lstStyle/>
          <a:p>
            <a:pPr algn="l"/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”Continue”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836613"/>
            <a:ext cx="9144000" cy="6021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8540750" cy="411163"/>
          </a:xfrm>
        </p:spPr>
        <p:txBody>
          <a:bodyPr/>
          <a:lstStyle/>
          <a:p>
            <a:pPr algn="l"/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”Continue”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908050"/>
            <a:ext cx="9144000" cy="594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8540750" cy="339725"/>
          </a:xfrm>
        </p:spPr>
        <p:txBody>
          <a:bodyPr/>
          <a:lstStyle/>
          <a:p>
            <a:pPr algn="l"/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”Continue”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908050"/>
            <a:ext cx="9144000" cy="594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8540750" cy="339725"/>
          </a:xfrm>
        </p:spPr>
        <p:txBody>
          <a:bodyPr/>
          <a:lstStyle/>
          <a:p>
            <a:pPr algn="l"/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”Continue”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908050"/>
            <a:ext cx="9144000" cy="594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49275"/>
            <a:ext cx="8540750" cy="339725"/>
          </a:xfrm>
        </p:spPr>
        <p:txBody>
          <a:bodyPr/>
          <a:lstStyle/>
          <a:p>
            <a:pPr algn="l"/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”Continue”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981075"/>
            <a:ext cx="9144000" cy="587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333375"/>
            <a:ext cx="9144000" cy="1511300"/>
          </a:xfrm>
        </p:spPr>
        <p:txBody>
          <a:bodyPr/>
          <a:lstStyle/>
          <a:p>
            <a:pPr algn="l"/>
            <a:r>
              <a:rPr lang="en-US" altLang="zh-TW" sz="2400" b="1">
                <a:solidFill>
                  <a:srgbClr val="99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※PI</a:t>
            </a:r>
            <a:r>
              <a:rPr lang="zh-TW" altLang="en-US" sz="2400" b="1">
                <a:solidFill>
                  <a:srgbClr val="99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登錄流程</a:t>
            </a:r>
            <a:r>
              <a:rPr lang="en-US" altLang="zh-TW" sz="2400" b="1">
                <a:solidFill>
                  <a:srgbClr val="99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000" b="1">
                <a:solidFill>
                  <a:srgbClr val="99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b="1">
                <a:solidFill>
                  <a:srgbClr val="99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當收到 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clinicaltrial.gov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給之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Organization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User name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Password 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的信件</a:t>
            </a:r>
            <a:r>
              <a:rPr lang="zh-TW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請 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PI 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至 </a:t>
            </a:r>
            <a:r>
              <a:rPr lang="en-US" altLang="zh-TW" sz="180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https://register.clinicaltrials.gov/app/prs/template/Login.vm/ts/0</a:t>
            </a:r>
            <a:r>
              <a:rPr lang="en-US" altLang="zh-TW" sz="180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網址登錄您的資料</a:t>
            </a:r>
            <a:r>
              <a:rPr lang="zh-TW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畫面如下</a:t>
            </a:r>
            <a:r>
              <a:rPr lang="zh-TW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於此網頁輸入後</a:t>
            </a:r>
            <a:r>
              <a:rPr lang="zh-TW" altLang="en-US" sz="1400"/>
              <a:t> 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0" b="6731"/>
          <a:stretch>
            <a:fillRect/>
          </a:stretch>
        </p:blipFill>
        <p:spPr>
          <a:xfrm>
            <a:off x="0" y="1773238"/>
            <a:ext cx="9144000" cy="5084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8540750" cy="358775"/>
          </a:xfrm>
        </p:spPr>
        <p:txBody>
          <a:bodyPr/>
          <a:lstStyle/>
          <a:p>
            <a:pPr algn="l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當您按下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ok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會出現以下畫面</a:t>
            </a:r>
            <a:r>
              <a:rPr lang="zh-TW" altLang="en-US" sz="2000"/>
              <a:t> </a:t>
            </a:r>
          </a:p>
        </p:txBody>
      </p:sp>
      <p:pic>
        <p:nvPicPr>
          <p:cNvPr id="40968" name="Picture 8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981075"/>
            <a:ext cx="9144000" cy="587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3059113" y="4941888"/>
            <a:ext cx="1584325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059113" y="5589588"/>
            <a:ext cx="532765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8540750" cy="484188"/>
          </a:xfrm>
        </p:spPr>
        <p:txBody>
          <a:bodyPr/>
          <a:lstStyle/>
          <a:p>
            <a:pPr algn="l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詳細檢視您登錄的資料，如出現紅色字體為登入不完全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如下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000"/>
              <a:t>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1052513"/>
            <a:ext cx="9144000" cy="580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49275"/>
            <a:ext cx="8540750" cy="1052513"/>
          </a:xfrm>
        </p:spPr>
        <p:txBody>
          <a:bodyPr/>
          <a:lstStyle/>
          <a:p>
            <a:pPr algn="l"/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若無法當次完成登錄所有資料請勿按“</a:t>
            </a:r>
            <a:r>
              <a:rPr lang="en-US" altLang="zh-TW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Complete”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，請至畫面左下角按“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Main Menu”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80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再按“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Modify”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畫面如下：</a:t>
            </a:r>
            <a:r>
              <a:rPr lang="zh-TW" altLang="en-US" sz="2000"/>
              <a:t> 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1773238"/>
            <a:ext cx="9144000" cy="5084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642350" cy="1008063"/>
          </a:xfrm>
        </p:spPr>
        <p:txBody>
          <a:bodyPr/>
          <a:lstStyle/>
          <a:p>
            <a:pPr algn="l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進入”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Modify”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網頁可檢視您剛剛編輯未完成的案子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確定資料以存在您帳號中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再按左下角” 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Main Menu”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回至</a:t>
            </a:r>
            <a:r>
              <a:rPr lang="zh-TW" altLang="en-US" sz="4000"/>
              <a:t> 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1484313"/>
            <a:ext cx="9144000" cy="537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49275"/>
            <a:ext cx="8842375" cy="1143000"/>
          </a:xfrm>
        </p:spPr>
        <p:txBody>
          <a:bodyPr/>
          <a:lstStyle/>
          <a:p>
            <a:pPr algn="l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按”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Logout”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可登出此計劃案</a:t>
            </a:r>
            <a:r>
              <a:rPr lang="zh-TW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如要編輯已存於您帳號內未完整的計劃案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再至”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Main Menu”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中按”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Modify”,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畫面如下</a:t>
            </a:r>
            <a:r>
              <a:rPr lang="zh-TW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如續編輯或修改案子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請進入”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Modify”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內按”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Edit”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即可編輯或修改案件。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1844675"/>
            <a:ext cx="9144000" cy="501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algn="l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若按下”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Complete”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煩請通知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IRB(2789-9374)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，等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IRB 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ClinicalTrials 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聯繫確認您的計劃案，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IRB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確認所有資料無誤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數天後便可於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ClinicalTrials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網頁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http://clinicaltrials.gov/ct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查詢到您登錄的計劃案</a:t>
            </a:r>
            <a:r>
              <a:rPr lang="zh-TW" altLang="en-US" sz="2000"/>
              <a:t> 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620713"/>
            <a:ext cx="8540750" cy="1008062"/>
          </a:xfrm>
        </p:spPr>
        <p:txBody>
          <a:bodyPr/>
          <a:lstStyle/>
          <a:p>
            <a:pPr algn="l"/>
            <a:r>
              <a:rPr lang="zh-TW" altLang="en-US" sz="1800" b="1">
                <a:solidFill>
                  <a:srgbClr val="2559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舉例</a:t>
            </a:r>
            <a:r>
              <a:rPr lang="en-US" altLang="zh-TW" sz="1800" b="1">
                <a:solidFill>
                  <a:srgbClr val="2559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1800" b="1">
                <a:solidFill>
                  <a:srgbClr val="2559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800" b="1">
                <a:solidFill>
                  <a:srgbClr val="2559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ClinicalTrials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網頁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http://clinicaltrials.gov/ct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search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框內輸入</a:t>
            </a:r>
            <a:r>
              <a:rPr lang="zh-TW" altLang="en-US" sz="1800" u="sng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u="sng">
                <a:latin typeface="標楷體" panose="03000509000000000000" pitchFamily="65" charset="-120"/>
                <a:ea typeface="標楷體" panose="03000509000000000000" pitchFamily="65" charset="-120"/>
              </a:rPr>
              <a:t>Academia Sinica 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即可查詢到您登錄的計劃案 畫面如下：</a:t>
            </a:r>
            <a:b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8540750" cy="627063"/>
          </a:xfrm>
        </p:spPr>
        <p:txBody>
          <a:bodyPr/>
          <a:lstStyle/>
          <a:p>
            <a:pPr algn="l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出現以下畫面時可點選欲知之案件即可檢閱相關資料</a:t>
            </a: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1235075"/>
          </a:xfrm>
        </p:spPr>
        <p:txBody>
          <a:bodyPr/>
          <a:lstStyle/>
          <a:p>
            <a:pPr algn="l"/>
            <a:r>
              <a:rPr lang="en-US" altLang="zh-TW" sz="7200">
                <a:latin typeface="Brush Script MT" panose="03060802040406070304" pitchFamily="66" charset="0"/>
              </a:rPr>
              <a:t>           the end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47813" y="1989138"/>
            <a:ext cx="6913562" cy="3600450"/>
          </a:xfrm>
        </p:spPr>
        <p:txBody>
          <a:bodyPr/>
          <a:lstStyle/>
          <a:p>
            <a:r>
              <a:rPr lang="zh-TW" altLang="en-US" sz="4000" b="1">
                <a:solidFill>
                  <a:schemeClr val="fol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感謝高醫</a:t>
            </a:r>
            <a:r>
              <a:rPr lang="en-US" altLang="zh-TW" sz="4000" b="1">
                <a:solidFill>
                  <a:schemeClr val="fol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IRB</a:t>
            </a:r>
            <a:r>
              <a:rPr lang="zh-TW" altLang="en-US" sz="4000" b="1">
                <a:solidFill>
                  <a:schemeClr val="fol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慷慨分享使用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33375"/>
            <a:ext cx="8540750" cy="809625"/>
          </a:xfrm>
        </p:spPr>
        <p:txBody>
          <a:bodyPr/>
          <a:lstStyle/>
          <a:p>
            <a:pPr algn="l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會出現下面畫面如下，在此畫面按 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"Create "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b="3558"/>
          <a:stretch>
            <a:fillRect/>
          </a:stretch>
        </p:blipFill>
        <p:spPr>
          <a:xfrm>
            <a:off x="0" y="1125538"/>
            <a:ext cx="9144000" cy="5732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8540750" cy="649288"/>
          </a:xfrm>
        </p:spPr>
        <p:txBody>
          <a:bodyPr/>
          <a:lstStyle/>
          <a:p>
            <a:pPr algn="l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當您按下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Create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後會出現下面畫面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1196975"/>
            <a:ext cx="9144000" cy="5661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8662988" cy="658813"/>
          </a:xfrm>
        </p:spPr>
        <p:txBody>
          <a:bodyPr/>
          <a:lstStyle/>
          <a:p>
            <a:pPr algn="l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點選藍色框框字體會出現小對話視窗說明資料之填寫</a:t>
            </a:r>
            <a:r>
              <a:rPr lang="zh-TW" altLang="en-US" sz="1800"/>
              <a:t> 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，如下：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1268413"/>
            <a:ext cx="9144000" cy="558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8540750" cy="649288"/>
          </a:xfrm>
        </p:spPr>
        <p:txBody>
          <a:bodyPr/>
          <a:lstStyle/>
          <a:p>
            <a:pPr algn="l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填寫完後按左下角”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Continue”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1196975"/>
            <a:ext cx="9144000" cy="5661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8540750" cy="360363"/>
          </a:xfrm>
        </p:spPr>
        <p:txBody>
          <a:bodyPr/>
          <a:lstStyle/>
          <a:p>
            <a:pPr algn="l"/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”Continue”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908050"/>
            <a:ext cx="9144000" cy="594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051050" y="3141663"/>
            <a:ext cx="1512888" cy="71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124075" y="3716338"/>
            <a:ext cx="6769100" cy="73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051050" y="2997200"/>
            <a:ext cx="1657350" cy="714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8540750" cy="411163"/>
          </a:xfrm>
        </p:spPr>
        <p:txBody>
          <a:bodyPr/>
          <a:lstStyle/>
          <a:p>
            <a:pPr algn="l"/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”Continue”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908050"/>
            <a:ext cx="9144000" cy="594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8540750" cy="431800"/>
          </a:xfrm>
          <a:noFill/>
          <a:ln/>
        </p:spPr>
        <p:txBody>
          <a:bodyPr/>
          <a:lstStyle/>
          <a:p>
            <a:pPr algn="l"/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”Continue”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b="3558"/>
          <a:stretch>
            <a:fillRect/>
          </a:stretch>
        </p:blipFill>
        <p:spPr>
          <a:xfrm>
            <a:off x="0" y="981075"/>
            <a:ext cx="9144000" cy="587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476375" y="3429000"/>
            <a:ext cx="4679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solidFill>
                  <a:srgbClr val="FF0000"/>
                </a:solidFill>
              </a:rPr>
              <a:t>Academia Sinica, Taiwan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esignc">
  <a:themeElements>
    <a:clrScheme name="tdesignc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tdesignc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designc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TDESIGNC</Template>
  <TotalTime>457</TotalTime>
  <Words>457</Words>
  <Application>Microsoft Office PowerPoint</Application>
  <PresentationFormat>如螢幕大小 (4:3)</PresentationFormat>
  <Paragraphs>33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5" baseType="lpstr">
      <vt:lpstr>Arial</vt:lpstr>
      <vt:lpstr>新細明體</vt:lpstr>
      <vt:lpstr>Wingdings</vt:lpstr>
      <vt:lpstr>標楷體</vt:lpstr>
      <vt:lpstr>Times New Roman</vt:lpstr>
      <vt:lpstr>Brush Script MT</vt:lpstr>
      <vt:lpstr>tdesignc</vt:lpstr>
      <vt:lpstr>計畫主持人   Clinical Trials登入流程</vt:lpstr>
      <vt:lpstr>※PI登錄流程: 當收到 clinicaltrial.gov給之Organization、User name、Password 的信件時請 PI 至 https://register.clinicaltrials.gov/app/prs/template/Login.vm/ts/0 網址登錄您的資料，畫面如下，於此網頁輸入後 </vt:lpstr>
      <vt:lpstr>會出現下面畫面如下，在此畫面按 "Create "</vt:lpstr>
      <vt:lpstr>當您按下"Create"後會出現下面畫面</vt:lpstr>
      <vt:lpstr>點選藍色框框字體會出現小對話視窗說明資料之填寫 ，如下：</vt:lpstr>
      <vt:lpstr>填寫完後按左下角”Continue” </vt:lpstr>
      <vt:lpstr>”Continue”</vt:lpstr>
      <vt:lpstr>”Continue”</vt:lpstr>
      <vt:lpstr>”Continue”</vt:lpstr>
      <vt:lpstr>”Continue”</vt:lpstr>
      <vt:lpstr>”Continue”</vt:lpstr>
      <vt:lpstr>”Continue”</vt:lpstr>
      <vt:lpstr>”Continue”</vt:lpstr>
      <vt:lpstr>”Continue”</vt:lpstr>
      <vt:lpstr>”Continue”</vt:lpstr>
      <vt:lpstr>”Continue”</vt:lpstr>
      <vt:lpstr>”Continue”</vt:lpstr>
      <vt:lpstr>”Continue”</vt:lpstr>
      <vt:lpstr>”Continue”</vt:lpstr>
      <vt:lpstr>當您按下ok時,會出現以下畫面 </vt:lpstr>
      <vt:lpstr>詳細檢視您登錄的資料，如出現紅色字體為登入不完全,如下: </vt:lpstr>
      <vt:lpstr>若無法當次完成登錄所有資料請勿按“Complete”，請至畫面左下角按“Main Menu”   再按“Modify”畫面如下： </vt:lpstr>
      <vt:lpstr>進入”Modify”網頁可檢視您剛剛編輯未完成的案子,確定資料以存在您帳號中,再按左下角” Main Menu”回至 </vt:lpstr>
      <vt:lpstr>按”Logout”可登出此計劃案。 如要編輯已存於您帳號內未完整的計劃案,再至”Main Menu”中按”Modify”,畫面如下： 如續編輯或修改案子,請進入”Modify”內按”Edit”即可編輯或修改案件。</vt:lpstr>
      <vt:lpstr>若按下”Complete”煩請通知IRB(2789-9374)，等IRB 與 ClinicalTrials 聯繫確認您的計劃案，IRB確認所有資料無誤,數天後便可於ClinicalTrials網頁http://clinicaltrials.gov/ct 查詢到您登錄的計劃案 </vt:lpstr>
      <vt:lpstr>舉例:      於ClinicalTrials網頁http://clinicaltrials.gov/ct 的search框內輸入 Academia Sinica 即可查詢到您登錄的計劃案 畫面如下： </vt:lpstr>
      <vt:lpstr>出現以下畫面時可點選欲知之案件即可檢閱相關資料</vt:lpstr>
      <vt:lpstr>           the end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計畫主持人   Clinical Trials登入標準作業流程</dc:title>
  <dc:creator>IRB</dc:creator>
  <cp:lastModifiedBy>Windows 使用者</cp:lastModifiedBy>
  <cp:revision>29</cp:revision>
  <dcterms:created xsi:type="dcterms:W3CDTF">2005-12-13T02:26:08Z</dcterms:created>
  <dcterms:modified xsi:type="dcterms:W3CDTF">2020-04-21T01:38:53Z</dcterms:modified>
</cp:coreProperties>
</file>